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8" r:id="rId2"/>
    <p:sldId id="259" r:id="rId3"/>
    <p:sldId id="310" r:id="rId4"/>
    <p:sldId id="312" r:id="rId5"/>
    <p:sldId id="314" r:id="rId6"/>
    <p:sldId id="315" r:id="rId7"/>
    <p:sldId id="317" r:id="rId8"/>
    <p:sldId id="319" r:id="rId9"/>
    <p:sldId id="321" r:id="rId10"/>
    <p:sldId id="327" r:id="rId11"/>
    <p:sldId id="329" r:id="rId12"/>
    <p:sldId id="364" r:id="rId13"/>
    <p:sldId id="331" r:id="rId14"/>
    <p:sldId id="332" r:id="rId15"/>
    <p:sldId id="333" r:id="rId16"/>
    <p:sldId id="334" r:id="rId17"/>
    <p:sldId id="335" r:id="rId18"/>
    <p:sldId id="366" r:id="rId19"/>
    <p:sldId id="367" r:id="rId20"/>
    <p:sldId id="365" r:id="rId21"/>
    <p:sldId id="336" r:id="rId22"/>
    <p:sldId id="339" r:id="rId23"/>
    <p:sldId id="337" r:id="rId24"/>
    <p:sldId id="368" r:id="rId25"/>
    <p:sldId id="340" r:id="rId26"/>
    <p:sldId id="341" r:id="rId27"/>
    <p:sldId id="342" r:id="rId28"/>
    <p:sldId id="344" r:id="rId29"/>
    <p:sldId id="345" r:id="rId30"/>
    <p:sldId id="350" r:id="rId31"/>
    <p:sldId id="347" r:id="rId32"/>
    <p:sldId id="348" r:id="rId33"/>
    <p:sldId id="349" r:id="rId34"/>
    <p:sldId id="351" r:id="rId35"/>
    <p:sldId id="352" r:id="rId36"/>
    <p:sldId id="353" r:id="rId37"/>
    <p:sldId id="354" r:id="rId38"/>
    <p:sldId id="355" r:id="rId39"/>
    <p:sldId id="362" r:id="rId40"/>
    <p:sldId id="363" r:id="rId41"/>
    <p:sldId id="369" r:id="rId42"/>
    <p:sldId id="374" r:id="rId43"/>
    <p:sldId id="356" r:id="rId44"/>
    <p:sldId id="357" r:id="rId45"/>
    <p:sldId id="373" r:id="rId46"/>
    <p:sldId id="359" r:id="rId47"/>
    <p:sldId id="370" r:id="rId48"/>
    <p:sldId id="372" r:id="rId49"/>
    <p:sldId id="371" r:id="rId50"/>
    <p:sldId id="375" r:id="rId51"/>
    <p:sldId id="376" r:id="rId52"/>
    <p:sldId id="377" r:id="rId53"/>
    <p:sldId id="37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E77254-38B8-4641-BF2A-6E78E3BD337F}">
          <p14:sldIdLst>
            <p14:sldId id="258"/>
            <p14:sldId id="259"/>
          </p14:sldIdLst>
        </p14:section>
        <p14:section name="Untitled Section" id="{E396EC98-3483-4D92-A17D-98715C6BF0A6}">
          <p14:sldIdLst>
            <p14:sldId id="310"/>
            <p14:sldId id="312"/>
            <p14:sldId id="314"/>
            <p14:sldId id="315"/>
            <p14:sldId id="317"/>
            <p14:sldId id="319"/>
            <p14:sldId id="321"/>
            <p14:sldId id="327"/>
            <p14:sldId id="329"/>
            <p14:sldId id="364"/>
            <p14:sldId id="331"/>
            <p14:sldId id="332"/>
            <p14:sldId id="333"/>
            <p14:sldId id="334"/>
            <p14:sldId id="335"/>
            <p14:sldId id="366"/>
            <p14:sldId id="367"/>
            <p14:sldId id="365"/>
            <p14:sldId id="336"/>
            <p14:sldId id="339"/>
            <p14:sldId id="337"/>
            <p14:sldId id="368"/>
            <p14:sldId id="340"/>
            <p14:sldId id="341"/>
            <p14:sldId id="342"/>
            <p14:sldId id="344"/>
            <p14:sldId id="345"/>
            <p14:sldId id="350"/>
            <p14:sldId id="347"/>
            <p14:sldId id="348"/>
            <p14:sldId id="349"/>
            <p14:sldId id="351"/>
            <p14:sldId id="352"/>
            <p14:sldId id="353"/>
            <p14:sldId id="354"/>
            <p14:sldId id="355"/>
            <p14:sldId id="362"/>
            <p14:sldId id="363"/>
            <p14:sldId id="369"/>
            <p14:sldId id="374"/>
            <p14:sldId id="356"/>
            <p14:sldId id="357"/>
            <p14:sldId id="373"/>
            <p14:sldId id="359"/>
            <p14:sldId id="370"/>
            <p14:sldId id="372"/>
            <p14:sldId id="371"/>
            <p14:sldId id="375"/>
            <p14:sldId id="37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4B21E7"/>
    <a:srgbClr val="D55A29"/>
    <a:srgbClr val="A50021"/>
    <a:srgbClr val="800000"/>
    <a:srgbClr val="D355CA"/>
    <a:srgbClr val="000000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85891" autoAdjust="0"/>
  </p:normalViewPr>
  <p:slideViewPr>
    <p:cSldViewPr>
      <p:cViewPr varScale="1">
        <p:scale>
          <a:sx n="57" d="100"/>
          <a:sy n="57" d="100"/>
        </p:scale>
        <p:origin x="156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3D32A-4C32-4F8E-B9D4-DDEC0B6C664A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Aakanksha Chopra, Asst. Professor(IT)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53128-017C-4C4A-BD3C-E00AFC624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95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07AFE-9F59-434F-A680-367577F4EBE2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Aakanksha Chopra, Asst. Professor(IT)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82311-12A0-458E-BBFE-71E76C7772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023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2311-12A0-458E-BBFE-71E76C77721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Professor(IT)</a:t>
            </a:r>
          </a:p>
        </p:txBody>
      </p:sp>
    </p:spTree>
    <p:extLst>
      <p:ext uri="{BB962C8B-B14F-4D97-AF65-F5344CB8AC3E}">
        <p14:creationId xmlns:p14="http://schemas.microsoft.com/office/powerpoint/2010/main" val="306954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Aakanksha Chopra, Asst. Professor(IT)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C82311-12A0-458E-BBFE-71E76C7772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5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Aakanksha Chopra, Asst. Professor(IT)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C82311-12A0-458E-BBFE-71E76C7772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Aakanksha Chopra, Asst. Professor(IT)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C82311-12A0-458E-BBFE-71E76C77721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B892C44-A036-4F8C-993F-7AD776D47034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Aakanksha Chopra, Asst. rofessor(IT)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6B5FD-9459-47A2-96B5-644728CE8AF9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C64A-C446-4C24-BB0C-B8530CD08C52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35CE-E8BE-4B66-A9F9-CD066AC2A69F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C0EA-7DFC-4D3B-96C7-F0045FF58372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74CB3-BCBC-40CA-9D35-C95F6DCFF9B5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AED64-8229-4678-A765-9D49A2DF0E3B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D43D-7C3A-446C-A389-53DA2BC84A51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B0A1-DDA0-42DA-86DB-934CCD7F2C84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BCFB1A5-3058-4CE1-A173-B48B28AD5784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Chopra, Asst. rofessor(IT)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E53794-38A6-4A71-B010-13CC6272A74A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Aakanksha Chopra, Asst. rofessor(IT)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7946C03-EF36-499B-ABCA-9FA051E8BFA6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Aakanksha Chopra, Asst. rofessor(IT)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3DF02AE-E80C-4E61-941E-34A4A323F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1176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An Introduction To C Programming</a:t>
            </a:r>
            <a:endParaRPr lang="en-US" sz="5400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</p:spTree>
  </p:cSld>
  <p:clrMapOvr>
    <a:masterClrMapping/>
  </p:clrMapOvr>
  <p:transition spd="med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Interpreter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" y="735955"/>
            <a:ext cx="87630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32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Convertor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Converts</a:t>
            </a:r>
            <a:r>
              <a:rPr lang="en-US" sz="2400" dirty="0">
                <a:solidFill>
                  <a:srgbClr val="FF0000"/>
                </a:solidFill>
              </a:rPr>
              <a:t> source code </a:t>
            </a:r>
            <a:r>
              <a:rPr lang="en-US" sz="2400" dirty="0"/>
              <a:t>to</a:t>
            </a:r>
            <a:r>
              <a:rPr lang="en-US" sz="2400" dirty="0">
                <a:solidFill>
                  <a:srgbClr val="FF0000"/>
                </a:solidFill>
              </a:rPr>
              <a:t> machine readable language or 0/1 line by line.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Converts</a:t>
            </a:r>
            <a:r>
              <a:rPr lang="en-US" sz="2400" dirty="0">
                <a:solidFill>
                  <a:srgbClr val="FF0000"/>
                </a:solidFill>
              </a:rPr>
              <a:t> High -level programming language </a:t>
            </a:r>
            <a:r>
              <a:rPr lang="en-US" sz="2400" dirty="0"/>
              <a:t>to</a:t>
            </a:r>
            <a:r>
              <a:rPr lang="en-US" sz="2400" dirty="0">
                <a:solidFill>
                  <a:srgbClr val="FF0000"/>
                </a:solidFill>
              </a:rPr>
              <a:t> low-level programming language.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Intermediate Code- </a:t>
            </a:r>
            <a:r>
              <a:rPr lang="en-US" sz="2400" dirty="0"/>
              <a:t>Resultant code is converted from source code to binary is called </a:t>
            </a:r>
            <a:r>
              <a:rPr lang="en-US" sz="2400" dirty="0">
                <a:solidFill>
                  <a:srgbClr val="FF0000"/>
                </a:solidFill>
              </a:rPr>
              <a:t>Intermediate CODE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3200" dirty="0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7663351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Linker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800" y="231971"/>
            <a:ext cx="8686800" cy="634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32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Link editor binder</a:t>
            </a:r>
          </a:p>
          <a:p>
            <a:pPr marL="852678" indent="-742950" algn="just">
              <a:buFont typeface="+mj-lt"/>
              <a:buAutoNum type="arabicPeriod"/>
            </a:pPr>
            <a:endParaRPr lang="en-US" sz="12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It’s a program that combines object modules (object codes) to form an executable program.</a:t>
            </a:r>
            <a:endParaRPr lang="en-US" sz="24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endParaRPr lang="en-US" sz="11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Divides entire program in short modules</a:t>
            </a:r>
          </a:p>
          <a:p>
            <a:pPr marL="852678" indent="-742950" algn="just">
              <a:buFont typeface="+mj-lt"/>
              <a:buAutoNum type="arabicPeriod"/>
            </a:pPr>
            <a:endParaRPr lang="en-US" sz="11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Then convert all short modules in object code</a:t>
            </a:r>
          </a:p>
          <a:p>
            <a:pPr marL="852678" indent="-742950" algn="just">
              <a:buFont typeface="+mj-lt"/>
              <a:buAutoNum type="arabicPeriod"/>
            </a:pPr>
            <a:endParaRPr lang="en-US" sz="105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Finally linker links back all object codes in 1 single program</a:t>
            </a:r>
          </a:p>
          <a:p>
            <a:pPr marL="852678" indent="-742950" algn="just">
              <a:buFont typeface="+mj-lt"/>
              <a:buAutoNum type="arabicPeriod"/>
            </a:pPr>
            <a:endParaRPr lang="en-US" sz="10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Compiler automatically invokes linker as last step in compiling a program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/>
          </a:p>
          <a:p>
            <a:pPr algn="just">
              <a:buNone/>
            </a:pPr>
            <a:endParaRPr lang="en-US" sz="3200" dirty="0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25892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>
                <a:solidFill>
                  <a:schemeClr val="accent3"/>
                </a:solidFill>
              </a:rPr>
              <a:t>LOADER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990599"/>
            <a:ext cx="8534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dirty="0"/>
              <a:t>It is a special type of program that copies </a:t>
            </a:r>
            <a:r>
              <a:rPr lang="en-US" sz="2800" dirty="0" err="1"/>
              <a:t>prog</a:t>
            </a:r>
            <a:r>
              <a:rPr lang="en-US" sz="2800" dirty="0"/>
              <a:t>. From storage device to main memory, where they can be executed.</a:t>
            </a:r>
          </a:p>
          <a:p>
            <a:pPr marL="514350" indent="-514350" algn="just">
              <a:buAutoNum type="arabicPeriod"/>
            </a:pPr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dirty="0"/>
              <a:t>Task of  loader is to bring the program &amp; all its related files into the main memory from where it can be executed by the CPU.</a:t>
            </a:r>
          </a:p>
          <a:p>
            <a:pPr marL="514350" indent="-514350" algn="just">
              <a:buAutoNum type="arabicPeriod"/>
            </a:pPr>
            <a:endParaRPr lang="en-US" sz="2800" dirty="0"/>
          </a:p>
          <a:p>
            <a:pPr marL="514350" indent="-514350" algn="just">
              <a:buAutoNum type="arabicPeriod"/>
            </a:pPr>
            <a:r>
              <a:rPr lang="en-US" sz="2800" dirty="0"/>
              <a:t>The functionality of the loader is generally hidden from the programmer.</a:t>
            </a:r>
          </a:p>
          <a:p>
            <a:pPr marL="514350" indent="-514350" algn="just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218135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sz="4800" b="1" dirty="0">
                <a:solidFill>
                  <a:schemeClr val="accent3"/>
                </a:solidFill>
              </a:rPr>
              <a:t>Programming languages</a:t>
            </a:r>
            <a:endParaRPr lang="en-US" sz="4800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614926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28600"/>
            <a:ext cx="9144000" cy="6629400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en-US" sz="36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800" dirty="0"/>
              <a:t>Have syntax and semantics</a:t>
            </a:r>
          </a:p>
          <a:p>
            <a:pPr marL="852678" indent="-742950" algn="just">
              <a:buFont typeface="+mj-lt"/>
              <a:buAutoNum type="arabicPeriod"/>
            </a:pPr>
            <a:r>
              <a:rPr lang="en-US" sz="2800" dirty="0"/>
              <a:t>Have unique set of keywords &amp; special syntax for organizing program instructions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/>
          </a:p>
          <a:p>
            <a:pPr marL="852678" indent="-742950" algn="just"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endParaRPr lang="en-US" sz="3200" dirty="0"/>
          </a:p>
          <a:p>
            <a:pPr algn="just">
              <a:buNone/>
            </a:pPr>
            <a:endParaRPr lang="en-US" sz="3600" dirty="0"/>
          </a:p>
          <a:p>
            <a:pPr algn="just"/>
            <a:endParaRPr lang="en-US" sz="3600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l="5469" t="38541" r="57812" b="31250"/>
          <a:stretch/>
        </p:blipFill>
        <p:spPr>
          <a:xfrm>
            <a:off x="1371600" y="2514600"/>
            <a:ext cx="6172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0328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19333" r="15375" b="40334"/>
          <a:stretch/>
        </p:blipFill>
        <p:spPr bwMode="auto">
          <a:xfrm>
            <a:off x="6248400" y="4038600"/>
            <a:ext cx="1930400" cy="230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8500" y="1492250"/>
            <a:ext cx="70739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characteristics of various computers developed from time to time, they are categorized as generation of computers.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8991600" cy="88087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Generations of Programing</a:t>
            </a:r>
          </a:p>
        </p:txBody>
      </p:sp>
    </p:spTree>
    <p:extLst>
      <p:ext uri="{BB962C8B-B14F-4D97-AF65-F5344CB8AC3E}">
        <p14:creationId xmlns:p14="http://schemas.microsoft.com/office/powerpoint/2010/main" val="34083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658" t="32935" r="56314" b="24974"/>
          <a:stretch/>
        </p:blipFill>
        <p:spPr>
          <a:xfrm>
            <a:off x="1066800" y="937404"/>
            <a:ext cx="7119257" cy="4701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248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362200"/>
            <a:ext cx="8839200" cy="1265238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accent2">
                    <a:lumMod val="50000"/>
                  </a:schemeClr>
                </a:solidFill>
              </a:rPr>
              <a:t>INTRODUCTION </a:t>
            </a:r>
            <a:br>
              <a:rPr lang="en-IN" sz="54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IN" sz="5400" dirty="0">
                <a:solidFill>
                  <a:schemeClr val="accent2">
                    <a:lumMod val="50000"/>
                  </a:schemeClr>
                </a:solidFill>
              </a:rPr>
              <a:t>TO C PROGRAMMING</a:t>
            </a:r>
          </a:p>
        </p:txBody>
      </p:sp>
    </p:spTree>
    <p:extLst>
      <p:ext uri="{BB962C8B-B14F-4D97-AF65-F5344CB8AC3E}">
        <p14:creationId xmlns:p14="http://schemas.microsoft.com/office/powerpoint/2010/main" val="423185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r>
              <a:rPr lang="en-IN" dirty="0"/>
              <a:t>The programming lang. C was developed in </a:t>
            </a:r>
            <a:r>
              <a:rPr lang="en-IN" b="1" dirty="0">
                <a:solidFill>
                  <a:schemeClr val="accent2"/>
                </a:solidFill>
              </a:rPr>
              <a:t>1972 at </a:t>
            </a:r>
            <a:r>
              <a:rPr lang="en-IN" b="1" dirty="0" err="1">
                <a:solidFill>
                  <a:schemeClr val="accent2"/>
                </a:solidFill>
              </a:rPr>
              <a:t>AT</a:t>
            </a:r>
            <a:r>
              <a:rPr lang="en-IN" b="1" dirty="0">
                <a:solidFill>
                  <a:schemeClr val="accent2"/>
                </a:solidFill>
              </a:rPr>
              <a:t> &amp; T’s Bells laboratories of USA</a:t>
            </a:r>
            <a:r>
              <a:rPr lang="en-IN" dirty="0"/>
              <a:t>. It was developed by </a:t>
            </a:r>
            <a:r>
              <a:rPr lang="en-IN" b="1" dirty="0">
                <a:solidFill>
                  <a:srgbClr val="0070C0"/>
                </a:solidFill>
              </a:rPr>
              <a:t>DENNIS RITCHIE </a:t>
            </a:r>
            <a:r>
              <a:rPr lang="en-IN" dirty="0"/>
              <a:t>to be used by the UNIX Operating System.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C is derived from other 3 languages-</a:t>
            </a:r>
          </a:p>
          <a:p>
            <a:pPr algn="just"/>
            <a:endParaRPr lang="en-IN" dirty="0"/>
          </a:p>
          <a:p>
            <a:pPr marL="624078" indent="-514350" algn="just">
              <a:buAutoNum type="alphaLcPeriod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ALGOL(1st language to use a block structure)</a:t>
            </a:r>
            <a:r>
              <a:rPr lang="en-IN" dirty="0"/>
              <a:t>- ALGOL was introduced in 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1960’s</a:t>
            </a:r>
            <a:r>
              <a:rPr lang="en-IN" dirty="0"/>
              <a:t> &amp; was a way of developing ‘</a:t>
            </a:r>
            <a:r>
              <a:rPr lang="en-IN" b="1" dirty="0">
                <a:solidFill>
                  <a:schemeClr val="accent2"/>
                </a:solidFill>
              </a:rPr>
              <a:t>STRUCTRURED POGRAMMING CONCEPT’</a:t>
            </a:r>
          </a:p>
        </p:txBody>
      </p:sp>
    </p:spTree>
    <p:extLst>
      <p:ext uri="{BB962C8B-B14F-4D97-AF65-F5344CB8AC3E}">
        <p14:creationId xmlns:p14="http://schemas.microsoft.com/office/powerpoint/2010/main" val="222512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endParaRPr lang="en-IN" b="1" dirty="0">
              <a:solidFill>
                <a:schemeClr val="accent3"/>
              </a:solidFill>
            </a:endParaRPr>
          </a:p>
          <a:p>
            <a:pPr marL="109728" indent="0" algn="just">
              <a:buNone/>
            </a:pPr>
            <a:r>
              <a:rPr lang="en-IN" b="1" dirty="0">
                <a:solidFill>
                  <a:schemeClr val="accent3"/>
                </a:solidFill>
              </a:rPr>
              <a:t>b. BCPL(Basic Combined Programming Language)</a:t>
            </a:r>
            <a:r>
              <a:rPr lang="en-IN" dirty="0"/>
              <a:t>- developed in 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1967 </a:t>
            </a:r>
            <a:r>
              <a:rPr lang="en-IN" dirty="0"/>
              <a:t>by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 Martin Richards </a:t>
            </a:r>
            <a:r>
              <a:rPr lang="en-IN" dirty="0"/>
              <a:t>developed this language. BCPL was basically a type-less(had no concept of </a:t>
            </a:r>
            <a:r>
              <a:rPr lang="en-IN" dirty="0" err="1"/>
              <a:t>datatypes</a:t>
            </a:r>
            <a:r>
              <a:rPr lang="en-IN" dirty="0"/>
              <a:t>) language which facilitated the user with direct access to memory, which was useful for system programming. </a:t>
            </a:r>
          </a:p>
          <a:p>
            <a:pPr marL="109728" indent="0" algn="just">
              <a:buNone/>
            </a:pPr>
            <a:endParaRPr lang="en-IN" dirty="0"/>
          </a:p>
          <a:p>
            <a:pPr marL="109728" indent="0" algn="just">
              <a:buNone/>
            </a:pPr>
            <a:r>
              <a:rPr lang="en-IN" dirty="0"/>
              <a:t>c. </a:t>
            </a:r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B (Basic)- </a:t>
            </a:r>
            <a:r>
              <a:rPr lang="en-IN" dirty="0"/>
              <a:t>developed in </a:t>
            </a:r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1970 by Ken Thompson</a:t>
            </a:r>
            <a:r>
              <a:rPr lang="en-IN" dirty="0"/>
              <a:t>. He developed this &amp; it was for 1</a:t>
            </a:r>
            <a:r>
              <a:rPr lang="en-IN" baseline="30000" dirty="0"/>
              <a:t>st</a:t>
            </a:r>
            <a:r>
              <a:rPr lang="en-IN" dirty="0"/>
              <a:t> version of UNIX. </a:t>
            </a:r>
          </a:p>
          <a:p>
            <a:pPr marL="109728" indent="0" algn="just">
              <a:buNone/>
            </a:pPr>
            <a:endParaRPr lang="en-IN" dirty="0"/>
          </a:p>
          <a:p>
            <a:pPr marL="109728" indent="0" algn="just">
              <a:buNone/>
            </a:pPr>
            <a:r>
              <a:rPr lang="en-IN" dirty="0"/>
              <a:t>C language was developed in 1972 which took concepts from ALGOL, BCPL, B</a:t>
            </a:r>
          </a:p>
          <a:p>
            <a:pPr marL="624078" indent="-514350" algn="just">
              <a:buAutoNum type="alphaL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30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u="sng" dirty="0">
                <a:solidFill>
                  <a:schemeClr val="accent3"/>
                </a:solidFill>
              </a:rPr>
              <a:t>What is a Computer?</a:t>
            </a:r>
          </a:p>
          <a:p>
            <a:pPr algn="just">
              <a:buNone/>
            </a:pPr>
            <a:r>
              <a:rPr lang="en-US" dirty="0"/>
              <a:t>It is a device capable of performing computations </a:t>
            </a:r>
          </a:p>
          <a:p>
            <a:pPr algn="just">
              <a:buNone/>
            </a:pPr>
            <a:r>
              <a:rPr lang="en-US" dirty="0"/>
              <a:t>and making logical decisions at higher speeds of </a:t>
            </a:r>
          </a:p>
          <a:p>
            <a:pPr algn="just">
              <a:buNone/>
            </a:pPr>
            <a:r>
              <a:rPr lang="en-US" dirty="0"/>
              <a:t>millions and billions times faster than what humans</a:t>
            </a:r>
          </a:p>
          <a:p>
            <a:pPr algn="just">
              <a:buNone/>
            </a:pPr>
            <a:r>
              <a:rPr lang="en-US" dirty="0"/>
              <a:t>can. 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pPr algn="ctr"/>
            <a:r>
              <a:rPr lang="en-US" dirty="0"/>
              <a:t> Basic Concepts</a:t>
            </a:r>
            <a:br>
              <a:rPr lang="en-US" dirty="0"/>
            </a:br>
            <a:r>
              <a:rPr lang="en-US" dirty="0">
                <a:solidFill>
                  <a:srgbClr val="4B21E7"/>
                </a:solidFill>
              </a:rPr>
              <a:t>  Background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/>
          <a:lstStyle/>
          <a:p>
            <a:pPr algn="just"/>
            <a:r>
              <a:rPr lang="en-IN" dirty="0"/>
              <a:t>It combines best features of HLL and control and flexibility features of ALL/LLL.</a:t>
            </a:r>
          </a:p>
          <a:p>
            <a:pPr algn="just"/>
            <a:endParaRPr lang="en-IN" sz="1400" dirty="0"/>
          </a:p>
          <a:p>
            <a:pPr algn="just"/>
            <a:r>
              <a:rPr lang="en-IN" dirty="0"/>
              <a:t>Combines features of ALL which help in writing business software packages.</a:t>
            </a:r>
          </a:p>
          <a:p>
            <a:pPr algn="just"/>
            <a:endParaRPr lang="en-IN" sz="1400" dirty="0"/>
          </a:p>
          <a:p>
            <a:pPr algn="just"/>
            <a:r>
              <a:rPr lang="en-IN" dirty="0"/>
              <a:t>Allows manipulation of bits, bytes &amp; address-the basic elements with which computer functions.</a:t>
            </a:r>
          </a:p>
          <a:p>
            <a:pPr algn="just"/>
            <a:endParaRPr lang="en-IN" sz="2000" dirty="0"/>
          </a:p>
          <a:p>
            <a:pPr algn="just"/>
            <a:r>
              <a:rPr lang="en-IN" dirty="0"/>
              <a:t>C is portable. Platform independent.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265238"/>
          </a:xfrm>
        </p:spPr>
        <p:txBody>
          <a:bodyPr>
            <a:normAutofit/>
          </a:bodyPr>
          <a:lstStyle/>
          <a:p>
            <a:r>
              <a:rPr lang="en-IN" dirty="0"/>
              <a:t>C is called Middle Level Language</a:t>
            </a:r>
          </a:p>
        </p:txBody>
      </p:sp>
    </p:spTree>
    <p:extLst>
      <p:ext uri="{BB962C8B-B14F-4D97-AF65-F5344CB8AC3E}">
        <p14:creationId xmlns:p14="http://schemas.microsoft.com/office/powerpoint/2010/main" val="190991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7067" t="34619" r="60102" b="21607"/>
          <a:stretch/>
        </p:blipFill>
        <p:spPr>
          <a:xfrm>
            <a:off x="1676400" y="1066800"/>
            <a:ext cx="5795749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85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en-IN" sz="5400" dirty="0">
              <a:solidFill>
                <a:srgbClr val="A50021"/>
              </a:solidFill>
            </a:endParaRPr>
          </a:p>
          <a:p>
            <a:pPr marL="109728" indent="0" algn="ctr">
              <a:buNone/>
            </a:pPr>
            <a:r>
              <a:rPr lang="en-IN" sz="5400" dirty="0">
                <a:solidFill>
                  <a:srgbClr val="A50021"/>
                </a:solidFill>
              </a:rPr>
              <a:t>C is called Structured Language</a:t>
            </a:r>
          </a:p>
        </p:txBody>
      </p:sp>
    </p:spTree>
    <p:extLst>
      <p:ext uri="{BB962C8B-B14F-4D97-AF65-F5344CB8AC3E}">
        <p14:creationId xmlns:p14="http://schemas.microsoft.com/office/powerpoint/2010/main" val="387420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/>
          <a:lstStyle/>
          <a:p>
            <a:pPr algn="just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512411"/>
            <a:ext cx="3352800" cy="992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section off or hide from rest of the programs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928" y="3916180"/>
            <a:ext cx="3700072" cy="96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develops only </a:t>
            </a:r>
            <a:r>
              <a:rPr lang="en-IN" dirty="0">
                <a:solidFill>
                  <a:srgbClr val="FF0000"/>
                </a:solidFill>
              </a:rPr>
              <a:t>what</a:t>
            </a:r>
            <a:r>
              <a:rPr lang="en-IN" dirty="0"/>
              <a:t> the function does, not </a:t>
            </a:r>
            <a:r>
              <a:rPr lang="en-IN" dirty="0">
                <a:solidFill>
                  <a:srgbClr val="FF0000"/>
                </a:solidFill>
              </a:rPr>
              <a:t>how</a:t>
            </a:r>
            <a:r>
              <a:rPr lang="en-IN" dirty="0"/>
              <a:t> it does.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301021"/>
            <a:ext cx="7620000" cy="655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800000"/>
                </a:solidFill>
              </a:rPr>
              <a:t>Compartmentalization of Code &amp; Data</a:t>
            </a:r>
            <a:r>
              <a:rPr lang="en-IN" sz="2800" dirty="0">
                <a:solidFill>
                  <a:srgbClr val="800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7977" y="3916180"/>
            <a:ext cx="4114800" cy="96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800000"/>
                </a:solidFill>
              </a:rPr>
              <a:t>local variables, subroutines/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2676812"/>
            <a:ext cx="3505200" cy="828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/>
              <a:t>Supports </a:t>
            </a:r>
            <a:r>
              <a:rPr lang="en-IN" dirty="0">
                <a:solidFill>
                  <a:srgbClr val="FF0000"/>
                </a:solidFill>
              </a:rPr>
              <a:t>while, do-while, for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1728" y="5415379"/>
            <a:ext cx="3166672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Block Structured language</a:t>
            </a:r>
            <a:endParaRPr lang="en-IN" sz="2000" dirty="0"/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>
            <a:off x="4572000" y="1956216"/>
            <a:ext cx="0" cy="3459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05400" y="1956216"/>
            <a:ext cx="0" cy="1959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62400" y="1981200"/>
            <a:ext cx="0" cy="1959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81800" y="1956216"/>
            <a:ext cx="0" cy="720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663908" y="1946404"/>
            <a:ext cx="12492" cy="706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685800"/>
            <a:ext cx="8839200" cy="4191000"/>
          </a:xfrm>
        </p:spPr>
        <p:txBody>
          <a:bodyPr>
            <a:normAutofit/>
          </a:bodyPr>
          <a:lstStyle/>
          <a:p>
            <a:pPr algn="ctr"/>
            <a:r>
              <a:rPr lang="en-IN" sz="3200" b="0" dirty="0">
                <a:solidFill>
                  <a:schemeClr val="tx1"/>
                </a:solidFill>
              </a:rPr>
              <a:t>‘C’ is so popular because it is reliable, simple, &amp; easy to use, &amp; also need on different platforms, therefore there are only few computer architecture on which a ‘C’ complier does not exists. </a:t>
            </a:r>
          </a:p>
        </p:txBody>
      </p:sp>
    </p:spTree>
    <p:extLst>
      <p:ext uri="{BB962C8B-B14F-4D97-AF65-F5344CB8AC3E}">
        <p14:creationId xmlns:p14="http://schemas.microsoft.com/office/powerpoint/2010/main" val="182498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Single quotes-  ‘ ’</a:t>
            </a:r>
          </a:p>
          <a:p>
            <a:endParaRPr lang="en-IN" sz="3200" dirty="0"/>
          </a:p>
          <a:p>
            <a:r>
              <a:rPr lang="en-IN" sz="3200" dirty="0"/>
              <a:t>A-Z, a-z, 0-9, special symbols.</a:t>
            </a:r>
          </a:p>
          <a:p>
            <a:endParaRPr lang="en-IN" sz="3200" dirty="0"/>
          </a:p>
          <a:p>
            <a:r>
              <a:rPr lang="en-IN" sz="3200" dirty="0" err="1"/>
              <a:t>Eg</a:t>
            </a:r>
            <a:r>
              <a:rPr lang="en-IN" sz="3200" dirty="0"/>
              <a:t>- ‘2’ , ‘B’, ‘j’, ‘@’, ‘&amp;’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C’s Character Set</a:t>
            </a:r>
          </a:p>
        </p:txBody>
      </p:sp>
    </p:spTree>
    <p:extLst>
      <p:ext uri="{BB962C8B-B14F-4D97-AF65-F5344CB8AC3E}">
        <p14:creationId xmlns:p14="http://schemas.microsoft.com/office/powerpoint/2010/main" val="52431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9144000" cy="4525963"/>
          </a:xfrm>
        </p:spPr>
        <p:txBody>
          <a:bodyPr>
            <a:normAutofit/>
          </a:bodyPr>
          <a:lstStyle/>
          <a:p>
            <a:pPr algn="just"/>
            <a:r>
              <a:rPr lang="en-IN" sz="3200" dirty="0"/>
              <a:t>Identifies data &amp; other objects.</a:t>
            </a:r>
          </a:p>
          <a:p>
            <a:pPr algn="just"/>
            <a:endParaRPr lang="en-IN" sz="3200" dirty="0"/>
          </a:p>
          <a:p>
            <a:pPr algn="just"/>
            <a:r>
              <a:rPr lang="en-IN" sz="3200" dirty="0"/>
              <a:t>Identifiers are names given to elements such as variables, arrays &amp; functions.</a:t>
            </a:r>
          </a:p>
          <a:p>
            <a:pPr algn="just"/>
            <a:endParaRPr lang="en-IN" sz="3200" dirty="0"/>
          </a:p>
          <a:p>
            <a:pPr algn="just"/>
            <a:r>
              <a:rPr lang="en-IN" sz="3200" dirty="0"/>
              <a:t>Consists of alphabet, digit, or an underscore.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Identifiers</a:t>
            </a:r>
          </a:p>
        </p:txBody>
      </p:sp>
    </p:spTree>
    <p:extLst>
      <p:ext uri="{BB962C8B-B14F-4D97-AF65-F5344CB8AC3E}">
        <p14:creationId xmlns:p14="http://schemas.microsoft.com/office/powerpoint/2010/main" val="10654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9144000" cy="4525963"/>
          </a:xfrm>
        </p:spPr>
        <p:txBody>
          <a:bodyPr>
            <a:normAutofit/>
          </a:bodyPr>
          <a:lstStyle/>
          <a:p>
            <a:pPr algn="just"/>
            <a:r>
              <a:rPr lang="en-IN" sz="3200" dirty="0"/>
              <a:t>Cannot include any special character or punctuation marks (like- #, $, ^, ?, .) except underscore ( _ )</a:t>
            </a:r>
          </a:p>
          <a:p>
            <a:pPr algn="just"/>
            <a:r>
              <a:rPr lang="en-IN" sz="3200" dirty="0"/>
              <a:t>__</a:t>
            </a:r>
          </a:p>
          <a:p>
            <a:pPr algn="just"/>
            <a:r>
              <a:rPr lang="en-IN" sz="3200" dirty="0"/>
              <a:t>Keywords- </a:t>
            </a:r>
          </a:p>
          <a:p>
            <a:pPr algn="just"/>
            <a:r>
              <a:rPr lang="en-IN" sz="3200" dirty="0"/>
              <a:t>Case sensitive</a:t>
            </a:r>
          </a:p>
          <a:p>
            <a:pPr algn="just"/>
            <a:r>
              <a:rPr lang="en-IN" sz="3200" dirty="0"/>
              <a:t>Must begin with an alphabet or _</a:t>
            </a:r>
          </a:p>
          <a:p>
            <a:pPr algn="just"/>
            <a:r>
              <a:rPr lang="en-IN" sz="3200" dirty="0"/>
              <a:t>Any length less than 32 characters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Rules for Identifier Name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2971800"/>
            <a:ext cx="53340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71600" y="2971800"/>
            <a:ext cx="45720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048000" y="3429000"/>
            <a:ext cx="45720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1728" y="3458962"/>
            <a:ext cx="53340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4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algn="ctr"/>
            <a:r>
              <a:rPr lang="en-IN" dirty="0"/>
              <a:t>Keywords in 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017" t="43037" r="43686" b="19923"/>
          <a:stretch/>
        </p:blipFill>
        <p:spPr>
          <a:xfrm>
            <a:off x="990600" y="2057400"/>
            <a:ext cx="7467600" cy="4148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457200" y="914400"/>
            <a:ext cx="8458200" cy="990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32 reserved words. </a:t>
            </a:r>
          </a:p>
          <a:p>
            <a:pPr algn="ctr"/>
            <a:r>
              <a:rPr lang="en-IN" dirty="0"/>
              <a:t>Case sensitive in Nature. </a:t>
            </a:r>
          </a:p>
          <a:p>
            <a:pPr algn="ctr"/>
            <a:r>
              <a:rPr lang="en-IN" dirty="0"/>
              <a:t>Are Always in Lower Case.</a:t>
            </a:r>
          </a:p>
        </p:txBody>
      </p:sp>
    </p:spTree>
    <p:extLst>
      <p:ext uri="{BB962C8B-B14F-4D97-AF65-F5344CB8AC3E}">
        <p14:creationId xmlns:p14="http://schemas.microsoft.com/office/powerpoint/2010/main" val="22312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IN" dirty="0" err="1"/>
              <a:t>Datatypes</a:t>
            </a:r>
            <a:r>
              <a:rPr lang="en-IN" dirty="0"/>
              <a:t> in 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500" t="32000" r="53500" b="34667"/>
          <a:stretch/>
        </p:blipFill>
        <p:spPr>
          <a:xfrm>
            <a:off x="1143000" y="1371600"/>
            <a:ext cx="6806010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73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 marL="624078" indent="-514350" algn="just">
              <a:buFont typeface="+mj-lt"/>
              <a:buAutoNum type="arabicPeriod"/>
            </a:pPr>
            <a:r>
              <a:rPr lang="en-US" dirty="0"/>
              <a:t>Does all physical work computers are known for.</a:t>
            </a:r>
          </a:p>
          <a:p>
            <a:pPr marL="624078" indent="-514350" algn="just">
              <a:buFont typeface="+mj-lt"/>
              <a:buAutoNum type="arabicPeriod"/>
            </a:pPr>
            <a:endParaRPr lang="en-US" dirty="0"/>
          </a:p>
          <a:p>
            <a:pPr marL="624078" indent="-514350" algn="just">
              <a:buFont typeface="+mj-lt"/>
              <a:buAutoNum type="arabicPeriod"/>
            </a:pPr>
            <a:r>
              <a:rPr lang="en-US" dirty="0"/>
              <a:t>Part of machine hence only understands 0/1-binary.</a:t>
            </a:r>
          </a:p>
          <a:p>
            <a:pPr marL="624078" indent="-514350" algn="just">
              <a:buFont typeface="+mj-lt"/>
              <a:buAutoNum type="arabicPeriod"/>
            </a:pPr>
            <a:endParaRPr lang="en-US" dirty="0"/>
          </a:p>
          <a:p>
            <a:pPr marL="624078" indent="-514350" algn="just">
              <a:buFont typeface="+mj-lt"/>
              <a:buAutoNum type="arabicPeriod"/>
            </a:pPr>
            <a:r>
              <a:rPr lang="en-US" dirty="0"/>
              <a:t>The computer hardware cannot think &amp; make decisions on its own.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Hardware</a:t>
            </a:r>
            <a:br>
              <a:rPr lang="en-US" sz="4400" dirty="0">
                <a:solidFill>
                  <a:schemeClr val="accent3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68290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79" t="37987" r="56314" b="26657"/>
          <a:stretch/>
        </p:blipFill>
        <p:spPr>
          <a:xfrm>
            <a:off x="1371600" y="1385113"/>
            <a:ext cx="6659984" cy="387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555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715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IN" dirty="0" err="1"/>
              <a:t>Cont</a:t>
            </a:r>
            <a:r>
              <a:rPr lang="en-IN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3125" t="41667" r="55469" b="23958"/>
          <a:stretch/>
        </p:blipFill>
        <p:spPr>
          <a:xfrm>
            <a:off x="1066800" y="1295400"/>
            <a:ext cx="7018934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7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298224"/>
              </p:ext>
            </p:extLst>
          </p:nvPr>
        </p:nvGraphicFramePr>
        <p:xfrm>
          <a:off x="457199" y="1229194"/>
          <a:ext cx="4953002" cy="441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5232"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Character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ASCII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232"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65-90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5232"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97-122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232"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48-57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748" y="-228600"/>
            <a:ext cx="9144000" cy="1143000"/>
          </a:xfrm>
        </p:spPr>
        <p:txBody>
          <a:bodyPr/>
          <a:lstStyle/>
          <a:p>
            <a:pPr algn="ctr"/>
            <a:r>
              <a:rPr lang="en-IN" dirty="0"/>
              <a:t>Cont..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0" y="1219200"/>
            <a:ext cx="2667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7030A0"/>
                </a:solidFill>
              </a:rPr>
              <a:t>It stores char ‘A’ as ASCII 65 in memory and not as char ‘A’</a:t>
            </a:r>
          </a:p>
        </p:txBody>
      </p:sp>
    </p:spTree>
    <p:extLst>
      <p:ext uri="{BB962C8B-B14F-4D97-AF65-F5344CB8AC3E}">
        <p14:creationId xmlns:p14="http://schemas.microsoft.com/office/powerpoint/2010/main" val="15077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IN" dirty="0"/>
              <a:t>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990600"/>
            <a:ext cx="8991600" cy="5791200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A variable is defined as a meaningful name given to the data storage location in computer memory.</a:t>
            </a:r>
          </a:p>
          <a:p>
            <a:endParaRPr lang="en-IN" dirty="0"/>
          </a:p>
          <a:p>
            <a:r>
              <a:rPr lang="en-IN" dirty="0"/>
              <a:t>When using a variable we actually refer to </a:t>
            </a:r>
            <a:r>
              <a:rPr lang="en-IN" sz="2800" b="1" dirty="0">
                <a:solidFill>
                  <a:srgbClr val="7030A0"/>
                </a:solidFill>
              </a:rPr>
              <a:t>address of memory</a:t>
            </a:r>
            <a:r>
              <a:rPr lang="en-IN" dirty="0"/>
              <a:t> where the data is stored.</a:t>
            </a:r>
          </a:p>
          <a:p>
            <a:endParaRPr lang="en-IN" dirty="0"/>
          </a:p>
          <a:p>
            <a:r>
              <a:rPr lang="en-IN" dirty="0"/>
              <a:t>Numeric and character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748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IN" dirty="0"/>
              <a:t>Rules for Variables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280" t="27885" r="56314" b="31708"/>
          <a:stretch/>
        </p:blipFill>
        <p:spPr>
          <a:xfrm>
            <a:off x="1066800" y="1171730"/>
            <a:ext cx="7239000" cy="4467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161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280" t="36303" r="56314" b="21607"/>
          <a:stretch/>
        </p:blipFill>
        <p:spPr>
          <a:xfrm>
            <a:off x="838200" y="609600"/>
            <a:ext cx="78486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6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algn="just"/>
            <a:r>
              <a:rPr lang="en-IN" dirty="0"/>
              <a:t>Each var. to be used must be </a:t>
            </a:r>
            <a:r>
              <a:rPr lang="en-IN" b="1" dirty="0">
                <a:solidFill>
                  <a:srgbClr val="FF0066"/>
                </a:solidFill>
              </a:rPr>
              <a:t>declared</a:t>
            </a:r>
            <a:r>
              <a:rPr lang="en-IN" dirty="0"/>
              <a:t> with </a:t>
            </a:r>
            <a:r>
              <a:rPr lang="en-IN" dirty="0" err="1"/>
              <a:t>datatype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Always declare a variable before using it.</a:t>
            </a:r>
          </a:p>
          <a:p>
            <a:pPr algn="just"/>
            <a:r>
              <a:rPr lang="en-IN" dirty="0"/>
              <a:t>Should be declared closed to the point of use in SC</a:t>
            </a:r>
          </a:p>
          <a:p>
            <a:pPr algn="just"/>
            <a:r>
              <a:rPr lang="en-IN" dirty="0"/>
              <a:t>Ends with semicolon ( ; )</a:t>
            </a:r>
          </a:p>
          <a:p>
            <a:pPr algn="just"/>
            <a:r>
              <a:rPr lang="en-IN" dirty="0"/>
              <a:t>Var. cannot be of type </a:t>
            </a:r>
            <a:r>
              <a:rPr lang="en-IN" b="1" dirty="0">
                <a:solidFill>
                  <a:srgbClr val="FF0066"/>
                </a:solidFill>
              </a:rPr>
              <a:t>void</a:t>
            </a:r>
          </a:p>
          <a:p>
            <a:pPr algn="just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dirty="0"/>
              <a:t>Declaring Variables (Var.)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47800" y="3733800"/>
            <a:ext cx="6934200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>
                <a:solidFill>
                  <a:schemeClr val="bg1"/>
                </a:solidFill>
              </a:rPr>
              <a:t>int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r>
              <a:rPr lang="en-IN" sz="3200" dirty="0" err="1">
                <a:solidFill>
                  <a:schemeClr val="bg1"/>
                </a:solidFill>
              </a:rPr>
              <a:t>emp_num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</a:rPr>
              <a:t>float salary;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</a:rPr>
              <a:t>char grade;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</a:rPr>
              <a:t>double </a:t>
            </a:r>
            <a:r>
              <a:rPr lang="en-IN" sz="3200" dirty="0" err="1">
                <a:solidFill>
                  <a:schemeClr val="bg1"/>
                </a:solidFill>
              </a:rPr>
              <a:t>balance_amount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IN" sz="3200" dirty="0" err="1">
                <a:solidFill>
                  <a:schemeClr val="bg1"/>
                </a:solidFill>
              </a:rPr>
              <a:t>int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r>
              <a:rPr lang="en-IN" sz="3200" dirty="0" err="1">
                <a:solidFill>
                  <a:schemeClr val="bg1"/>
                </a:solidFill>
              </a:rPr>
              <a:t>a,b,c,d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58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algn="just"/>
            <a:endParaRPr lang="en-IN" dirty="0"/>
          </a:p>
          <a:p>
            <a:pPr algn="just"/>
            <a:r>
              <a:rPr lang="en-IN" dirty="0"/>
              <a:t>Giving values to variables declared is called initializing with initial value.</a:t>
            </a:r>
          </a:p>
          <a:p>
            <a:pPr algn="just"/>
            <a:r>
              <a:rPr lang="en-IN" dirty="0"/>
              <a:t>If you do not initialize any value it takes default values. </a:t>
            </a:r>
          </a:p>
          <a:p>
            <a:pPr algn="just"/>
            <a:r>
              <a:rPr lang="en-IN" b="1" dirty="0">
                <a:solidFill>
                  <a:srgbClr val="FF0066"/>
                </a:solidFill>
              </a:rPr>
              <a:t>Default values are garbage values.</a:t>
            </a:r>
          </a:p>
          <a:p>
            <a:pPr algn="just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dirty="0"/>
              <a:t>Initializing Variables (Var.)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371600" y="3760657"/>
            <a:ext cx="6934200" cy="266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>
                <a:solidFill>
                  <a:schemeClr val="bg1"/>
                </a:solidFill>
              </a:rPr>
              <a:t>int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r>
              <a:rPr lang="en-IN" sz="3200" dirty="0" err="1">
                <a:solidFill>
                  <a:schemeClr val="bg1"/>
                </a:solidFill>
              </a:rPr>
              <a:t>emp_num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IN" sz="3200" dirty="0" err="1">
                <a:solidFill>
                  <a:schemeClr val="bg1"/>
                </a:solidFill>
              </a:rPr>
              <a:t>emp_num</a:t>
            </a:r>
            <a:r>
              <a:rPr lang="en-IN" sz="3200" dirty="0">
                <a:solidFill>
                  <a:schemeClr val="bg1"/>
                </a:solidFill>
              </a:rPr>
              <a:t>=7;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IN" sz="3200" dirty="0" err="1">
                <a:solidFill>
                  <a:schemeClr val="bg1"/>
                </a:solidFill>
              </a:rPr>
              <a:t>int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r>
              <a:rPr lang="en-IN" sz="3200" dirty="0" err="1">
                <a:solidFill>
                  <a:schemeClr val="bg1"/>
                </a:solidFill>
              </a:rPr>
              <a:t>emp_num</a:t>
            </a:r>
            <a:r>
              <a:rPr lang="en-IN" sz="3200" dirty="0">
                <a:solidFill>
                  <a:schemeClr val="bg1"/>
                </a:solidFill>
              </a:rPr>
              <a:t>=7;</a:t>
            </a:r>
          </a:p>
          <a:p>
            <a:pPr algn="ctr"/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2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990600"/>
          </a:xfrm>
        </p:spPr>
        <p:txBody>
          <a:bodyPr/>
          <a:lstStyle/>
          <a:p>
            <a:pPr algn="ctr"/>
            <a:r>
              <a:rPr lang="en-IN" dirty="0"/>
              <a:t>Constants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r>
              <a:rPr lang="en-IN" dirty="0"/>
              <a:t>There value do not change</a:t>
            </a:r>
          </a:p>
          <a:p>
            <a:pPr algn="just"/>
            <a:r>
              <a:rPr lang="en-IN" dirty="0"/>
              <a:t>Fixed values, explicit data values specified by programmers.</a:t>
            </a:r>
          </a:p>
          <a:p>
            <a:r>
              <a:rPr lang="en-IN" dirty="0" err="1"/>
              <a:t>Eg</a:t>
            </a:r>
            <a:r>
              <a:rPr lang="en-IN" dirty="0"/>
              <a:t>- pi</a:t>
            </a:r>
          </a:p>
          <a:p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052761"/>
            <a:ext cx="3124200" cy="2590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#define pi 3.1459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#define </a:t>
            </a:r>
            <a:r>
              <a:rPr lang="en-IN" sz="2000" dirty="0" err="1">
                <a:solidFill>
                  <a:schemeClr val="tx1"/>
                </a:solidFill>
              </a:rPr>
              <a:t>serv_tax</a:t>
            </a:r>
            <a:r>
              <a:rPr lang="en-IN" sz="2000" dirty="0">
                <a:solidFill>
                  <a:schemeClr val="tx1"/>
                </a:solidFill>
              </a:rPr>
              <a:t> 0.12</a:t>
            </a:r>
          </a:p>
          <a:p>
            <a:pPr algn="ctr"/>
            <a:r>
              <a:rPr lang="en-IN" sz="2000" dirty="0" err="1">
                <a:solidFill>
                  <a:schemeClr val="tx1"/>
                </a:solidFill>
              </a:rPr>
              <a:t>const</a:t>
            </a:r>
            <a:r>
              <a:rPr lang="en-IN" sz="2000" dirty="0">
                <a:solidFill>
                  <a:schemeClr val="tx1"/>
                </a:solidFill>
              </a:rPr>
              <a:t> float pi=3.14;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5" t="22500" r="9242" b="43572"/>
          <a:stretch/>
        </p:blipFill>
        <p:spPr bwMode="auto">
          <a:xfrm>
            <a:off x="3962400" y="2133600"/>
            <a:ext cx="4634539" cy="4190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067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Syntax error- compile time error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" y="735955"/>
            <a:ext cx="8763000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32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If syntax error found in code then compiler will not perform its task of converting to object code.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Syntax errors may be spelling, typing mistakes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How we write something.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Remove these errors first to get output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4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400" dirty="0"/>
              <a:t>Shows no output</a:t>
            </a:r>
          </a:p>
          <a:p>
            <a:r>
              <a:rPr lang="en-US" sz="2400" dirty="0" err="1"/>
              <a:t>Eg</a:t>
            </a:r>
            <a:r>
              <a:rPr lang="en-US" sz="2400" dirty="0"/>
              <a:t>- </a:t>
            </a:r>
            <a:r>
              <a:rPr lang="en-US" sz="2400" dirty="0" err="1"/>
              <a:t>int</a:t>
            </a:r>
            <a:r>
              <a:rPr lang="en-US" sz="2400" dirty="0"/>
              <a:t> a=5   (semicolon missing)</a:t>
            </a:r>
          </a:p>
          <a:p>
            <a:endParaRPr lang="en-US" sz="2400" dirty="0"/>
          </a:p>
          <a:p>
            <a:r>
              <a:rPr lang="en-US" sz="2400" dirty="0" err="1"/>
              <a:t>Eg</a:t>
            </a:r>
            <a:r>
              <a:rPr lang="en-US" sz="2400" dirty="0"/>
              <a:t>- </a:t>
            </a:r>
            <a:r>
              <a:rPr lang="en-US" sz="2400" dirty="0" err="1"/>
              <a:t>x_y+z</a:t>
            </a:r>
            <a:r>
              <a:rPr lang="en-US" sz="2400" dirty="0"/>
              <a:t> (underscore is not ‘=‘ operator)</a:t>
            </a:r>
          </a:p>
          <a:p>
            <a:pPr marL="109728" algn="just"/>
            <a:endParaRPr lang="en-US" sz="2400" dirty="0"/>
          </a:p>
          <a:p>
            <a:pPr marL="852678" indent="-742950" algn="just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3200" dirty="0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602760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624078" indent="-514350" algn="just">
              <a:buFont typeface="+mj-lt"/>
              <a:buAutoNum type="arabicPeriod"/>
            </a:pPr>
            <a:r>
              <a:rPr lang="en-US" dirty="0"/>
              <a:t>Commands hardware what to do &amp; how to do.</a:t>
            </a:r>
          </a:p>
          <a:p>
            <a:pPr marL="624078" indent="-514350" algn="just">
              <a:buFont typeface="+mj-lt"/>
              <a:buAutoNum type="arabicPeriod"/>
            </a:pPr>
            <a:endParaRPr lang="en-US" dirty="0"/>
          </a:p>
          <a:p>
            <a:pPr marL="624078" indent="-514350" algn="just">
              <a:buFont typeface="+mj-lt"/>
              <a:buAutoNum type="arabicPeriod"/>
            </a:pPr>
            <a:r>
              <a:rPr lang="en-US" dirty="0"/>
              <a:t>Was developed to make efficient use of binary &amp; to instruct the hardware to perform meaningful task.</a:t>
            </a:r>
          </a:p>
          <a:p>
            <a:pPr marL="624078" indent="-514350" algn="just">
              <a:buFont typeface="+mj-lt"/>
              <a:buAutoNum type="arabi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Software</a:t>
            </a:r>
            <a:br>
              <a:rPr lang="en-US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45839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pPr marL="852678" indent="-742950">
              <a:buFont typeface="+mj-lt"/>
              <a:buAutoNum type="arabicPeriod"/>
            </a:pPr>
            <a:r>
              <a:rPr lang="en-US" sz="2800" dirty="0"/>
              <a:t>If it occurs program does not works accurately.</a:t>
            </a:r>
          </a:p>
          <a:p>
            <a:pPr marL="852678" indent="-742950">
              <a:buFont typeface="+mj-lt"/>
              <a:buAutoNum type="arabicPeriod"/>
            </a:pPr>
            <a:endParaRPr lang="en-US" sz="2800" dirty="0"/>
          </a:p>
          <a:p>
            <a:pPr marL="852678" indent="-742950">
              <a:buFont typeface="+mj-lt"/>
              <a:buAutoNum type="arabicPeriod"/>
            </a:pPr>
            <a:r>
              <a:rPr lang="en-US" sz="2800" dirty="0"/>
              <a:t>Run-time error. </a:t>
            </a:r>
          </a:p>
          <a:p>
            <a:pPr marL="852678" indent="-742950">
              <a:buFont typeface="+mj-lt"/>
              <a:buAutoNum type="arabicPeriod"/>
            </a:pPr>
            <a:endParaRPr lang="en-US" sz="2800" dirty="0"/>
          </a:p>
          <a:p>
            <a:pPr marL="852678" indent="-742950">
              <a:buFont typeface="+mj-lt"/>
              <a:buAutoNum type="arabicPeriod"/>
            </a:pPr>
            <a:r>
              <a:rPr lang="en-US" sz="2800" dirty="0"/>
              <a:t>Meaning is wrong</a:t>
            </a:r>
          </a:p>
          <a:p>
            <a:pPr marL="852678" indent="-742950">
              <a:buFont typeface="+mj-lt"/>
              <a:buAutoNum type="arabicPeriod"/>
            </a:pPr>
            <a:endParaRPr lang="en-US" sz="2800" dirty="0"/>
          </a:p>
          <a:p>
            <a:pPr marL="852678" indent="-742950">
              <a:buFont typeface="+mj-lt"/>
              <a:buAutoNum type="arabicPeriod"/>
            </a:pPr>
            <a:r>
              <a:rPr lang="en-US" sz="2800" dirty="0"/>
              <a:t>We get output</a:t>
            </a:r>
          </a:p>
          <a:p>
            <a:pPr marL="852678" indent="-742950">
              <a:buFont typeface="+mj-lt"/>
              <a:buAutoNum type="arabicPeriod"/>
            </a:pPr>
            <a:endParaRPr lang="en-US" sz="2800" dirty="0"/>
          </a:p>
          <a:p>
            <a:pPr marL="852678" indent="-742950">
              <a:buFont typeface="+mj-lt"/>
              <a:buAutoNum type="arabicPeriod"/>
            </a:pPr>
            <a:r>
              <a:rPr lang="en-US" sz="2800" dirty="0"/>
              <a:t>But we get wrong output</a:t>
            </a:r>
          </a:p>
          <a:p>
            <a:pPr marL="852678" indent="-7429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sz="3600" dirty="0"/>
          </a:p>
          <a:p>
            <a:pPr algn="ctr"/>
            <a:endParaRPr lang="en-US" sz="3600" dirty="0"/>
          </a:p>
          <a:p>
            <a:pPr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3716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accent3"/>
                </a:solidFill>
              </a:rPr>
            </a:br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>
                <a:solidFill>
                  <a:schemeClr val="accent3"/>
                </a:solidFill>
              </a:rPr>
              <a:t>Semantic Error/Logical Error- run time error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105400" y="2286000"/>
            <a:ext cx="3581400" cy="3352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dirty="0" err="1"/>
              <a:t>Eg</a:t>
            </a:r>
            <a:r>
              <a:rPr lang="en-US" sz="2800" dirty="0"/>
              <a:t>- a=</a:t>
            </a:r>
            <a:r>
              <a:rPr lang="en-US" sz="2800" dirty="0" err="1"/>
              <a:t>b+c</a:t>
            </a:r>
            <a:r>
              <a:rPr lang="en-US" sz="2800" dirty="0"/>
              <a:t> </a:t>
            </a:r>
          </a:p>
          <a:p>
            <a:pPr algn="just"/>
            <a:r>
              <a:rPr lang="en-US" sz="2800" dirty="0"/>
              <a:t>(instead of a=</a:t>
            </a:r>
            <a:r>
              <a:rPr lang="en-US" sz="2800" dirty="0" err="1"/>
              <a:t>d+c</a:t>
            </a:r>
            <a:r>
              <a:rPr lang="en-US" sz="2800" dirty="0"/>
              <a:t>)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err="1"/>
              <a:t>Eg</a:t>
            </a:r>
            <a:r>
              <a:rPr lang="en-US" sz="2800" dirty="0"/>
              <a:t>- x%10 </a:t>
            </a:r>
          </a:p>
          <a:p>
            <a:pPr algn="just"/>
            <a:r>
              <a:rPr lang="en-US" sz="2800" dirty="0"/>
              <a:t>(instead of x/10)</a:t>
            </a:r>
          </a:p>
        </p:txBody>
      </p:sp>
    </p:spTree>
    <p:extLst>
      <p:ext uri="{BB962C8B-B14F-4D97-AF65-F5344CB8AC3E}">
        <p14:creationId xmlns:p14="http://schemas.microsoft.com/office/powerpoint/2010/main" val="351635384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r>
              <a:rPr lang="en-US" sz="2800" dirty="0"/>
              <a:t>C is not a block structured language.  Because it does not allow defining function within a function or block within a block. 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Block structured language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990600" y="3017044"/>
            <a:ext cx="7696200" cy="3352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dirty="0"/>
              <a:t>If(x=10)</a:t>
            </a:r>
          </a:p>
          <a:p>
            <a:pPr algn="just"/>
            <a:r>
              <a:rPr lang="en-US" sz="2800" dirty="0"/>
              <a:t>    {   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printf</a:t>
            </a:r>
            <a:r>
              <a:rPr lang="en-US" sz="2800" dirty="0"/>
              <a:t>(“two low”);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printf</a:t>
            </a:r>
            <a:r>
              <a:rPr lang="en-US" sz="2800" dirty="0"/>
              <a:t>(“%d”, &amp;x);</a:t>
            </a:r>
          </a:p>
          <a:p>
            <a:pPr algn="just"/>
            <a:r>
              <a:rPr lang="en-US" sz="2800" dirty="0"/>
              <a:t>   }</a:t>
            </a:r>
          </a:p>
          <a:p>
            <a:pPr algn="just"/>
            <a:r>
              <a:rPr lang="en-US" sz="2800" dirty="0"/>
              <a:t>// above is block of code. </a:t>
            </a:r>
          </a:p>
        </p:txBody>
      </p:sp>
    </p:spTree>
    <p:extLst>
      <p:ext uri="{BB962C8B-B14F-4D97-AF65-F5344CB8AC3E}">
        <p14:creationId xmlns:p14="http://schemas.microsoft.com/office/powerpoint/2010/main" val="81200787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0ED35-AE38-431C-9F8E-712000FC7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30" t="41354" r="41477" b="19923"/>
          <a:stretch/>
        </p:blipFill>
        <p:spPr>
          <a:xfrm>
            <a:off x="228600" y="381000"/>
            <a:ext cx="8610599" cy="62023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D71143-C0C4-44BC-BB30-4E9DAEF5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25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IN" sz="7200" dirty="0">
                <a:solidFill>
                  <a:srgbClr val="4B21E7"/>
                </a:solidFill>
              </a:rPr>
              <a:t>Files in C programming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62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918" t="36667" r="56748" b="22222"/>
          <a:stretch/>
        </p:blipFill>
        <p:spPr>
          <a:xfrm>
            <a:off x="4800600" y="1676400"/>
            <a:ext cx="3886200" cy="46906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4688" t="41667" r="57813" b="23957"/>
          <a:stretch/>
        </p:blipFill>
        <p:spPr>
          <a:xfrm>
            <a:off x="457200" y="381000"/>
            <a:ext cx="3657600" cy="4876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814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BDD45-CFEC-41AC-B5E7-3FCDDB6B2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29" t="36186" r="30016" b="25215"/>
          <a:stretch/>
        </p:blipFill>
        <p:spPr>
          <a:xfrm>
            <a:off x="304800" y="1295400"/>
            <a:ext cx="8305800" cy="5334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1010E3-9616-4C67-980C-E59E72A9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Compilation before Execution</a:t>
            </a:r>
          </a:p>
        </p:txBody>
      </p:sp>
    </p:spTree>
    <p:extLst>
      <p:ext uri="{BB962C8B-B14F-4D97-AF65-F5344CB8AC3E}">
        <p14:creationId xmlns:p14="http://schemas.microsoft.com/office/powerpoint/2010/main" val="191745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61869"/>
            <a:ext cx="8915400" cy="5896131"/>
          </a:xfrm>
        </p:spPr>
        <p:txBody>
          <a:bodyPr/>
          <a:lstStyle/>
          <a:p>
            <a:r>
              <a:rPr lang="en-IN" dirty="0"/>
              <a:t>Vario0us streams for input and output are there.</a:t>
            </a:r>
          </a:p>
          <a:p>
            <a:r>
              <a:rPr lang="en-IN" dirty="0"/>
              <a:t>Acts in 2 ways- source &amp; destination</a:t>
            </a:r>
          </a:p>
          <a:p>
            <a:r>
              <a:rPr lang="en-IN" dirty="0"/>
              <a:t>C program I/P &amp; O/P data from stream</a:t>
            </a:r>
          </a:p>
          <a:p>
            <a:r>
              <a:rPr lang="en-IN" dirty="0"/>
              <a:t>Streams are associated with physical device such as the monitor or a file stored on the secondary memory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algn="ctr"/>
            <a:r>
              <a:rPr lang="en-IN" dirty="0"/>
              <a:t>Streams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40386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keyboard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0000" y="4000500"/>
            <a:ext cx="2438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Input text stream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8974" y="4038600"/>
            <a:ext cx="175072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Data</a:t>
            </a: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971800" y="43815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6248400" y="4381500"/>
            <a:ext cx="1030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400" y="54483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Monitor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810000" y="5410200"/>
            <a:ext cx="2438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Output text stream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8974" y="5448300"/>
            <a:ext cx="175072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Data</a:t>
            </a:r>
          </a:p>
        </p:txBody>
      </p:sp>
      <p:cxnSp>
        <p:nvCxnSpPr>
          <p:cNvPr id="16" name="Straight Arrow Connector 15"/>
          <p:cNvCxnSpPr>
            <a:stCxn id="15" idx="1"/>
            <a:endCxn id="14" idx="3"/>
          </p:cNvCxnSpPr>
          <p:nvPr/>
        </p:nvCxnSpPr>
        <p:spPr>
          <a:xfrm flipH="1">
            <a:off x="6248400" y="5791200"/>
            <a:ext cx="1030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>
            <a:off x="2875613" y="5791200"/>
            <a:ext cx="9343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27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61869"/>
            <a:ext cx="8915400" cy="589613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STRUCTURE OF ‘C’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990600"/>
            <a:ext cx="5638800" cy="5486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Preprocessor directives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Global Declarations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main()</a:t>
            </a:r>
          </a:p>
          <a:p>
            <a:r>
              <a:rPr lang="en-US" sz="1600" dirty="0">
                <a:solidFill>
                  <a:schemeClr val="tx1"/>
                </a:solidFill>
              </a:rPr>
              <a:t>{    Local Declaration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</a:rPr>
              <a:t>Function_1()</a:t>
            </a:r>
          </a:p>
          <a:p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Local Declaration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Function_n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Local Declaration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2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5068" t="37127" r="56689" b="22990"/>
          <a:stretch/>
        </p:blipFill>
        <p:spPr>
          <a:xfrm>
            <a:off x="685800" y="1447800"/>
            <a:ext cx="8001000" cy="4502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chemeClr val="accent1">
                    <a:lumMod val="50000"/>
                  </a:schemeClr>
                </a:solidFill>
              </a:rPr>
              <a:t>Header Files</a:t>
            </a:r>
          </a:p>
        </p:txBody>
      </p:sp>
    </p:spTree>
    <p:extLst>
      <p:ext uri="{BB962C8B-B14F-4D97-AF65-F5344CB8AC3E}">
        <p14:creationId xmlns:p14="http://schemas.microsoft.com/office/powerpoint/2010/main" val="1102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Stdio.h</a:t>
            </a:r>
            <a:endParaRPr lang="en-US" dirty="0"/>
          </a:p>
          <a:p>
            <a:r>
              <a:rPr lang="en-US" dirty="0" err="1"/>
              <a:t>Conio.h</a:t>
            </a:r>
            <a:endParaRPr lang="en-US" dirty="0"/>
          </a:p>
          <a:p>
            <a:r>
              <a:rPr lang="en-US" dirty="0"/>
              <a:t>.c file</a:t>
            </a:r>
          </a:p>
          <a:p>
            <a:r>
              <a:rPr lang="en-US" dirty="0"/>
              <a:t>.h file</a:t>
            </a:r>
          </a:p>
          <a:p>
            <a:r>
              <a:rPr lang="en-US" dirty="0"/>
              <a:t>.o file</a:t>
            </a:r>
          </a:p>
          <a:p>
            <a:r>
              <a:rPr lang="en-US" dirty="0"/>
              <a:t>.exe file</a:t>
            </a:r>
          </a:p>
          <a:p>
            <a:r>
              <a:rPr lang="en-US" dirty="0" err="1"/>
              <a:t>Printf</a:t>
            </a:r>
            <a:r>
              <a:rPr lang="en-US" dirty="0"/>
              <a:t>()</a:t>
            </a:r>
          </a:p>
          <a:p>
            <a:r>
              <a:rPr lang="en-US" dirty="0" err="1"/>
              <a:t>Scanf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66"/>
                </a:solidFill>
              </a:rPr>
              <a:t>Program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27844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sz="4800" b="1" dirty="0">
                <a:solidFill>
                  <a:schemeClr val="accent3"/>
                </a:solidFill>
              </a:rPr>
              <a:t>Hence hardware needs a software ( a set of programs) to instruct what has to be done.</a:t>
            </a:r>
            <a:endParaRPr lang="en-US" sz="4800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733721"/>
      </p:ext>
    </p:extLst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0B28C-62CB-4A4E-BA25-034F0713A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printf</a:t>
            </a:r>
            <a:r>
              <a:rPr lang="en-IN" dirty="0"/>
              <a:t>()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scanf</a:t>
            </a:r>
            <a:r>
              <a:rPr lang="en-IN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7FFD8-A26C-4862-9FD8-8D1D7F10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Input/ Output Statement in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CC7BFC-8574-4DEE-AFE6-D62F024CE8C2}"/>
              </a:ext>
            </a:extLst>
          </p:cNvPr>
          <p:cNvSpPr/>
          <p:nvPr/>
        </p:nvSpPr>
        <p:spPr>
          <a:xfrm>
            <a:off x="685800" y="2209800"/>
            <a:ext cx="7086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1"/>
                </a:solidFill>
              </a:rPr>
              <a:t>printf</a:t>
            </a:r>
            <a:r>
              <a:rPr lang="en-IN" sz="2400" dirty="0">
                <a:solidFill>
                  <a:schemeClr val="tx1"/>
                </a:solidFill>
              </a:rPr>
              <a:t>(“&lt;format string&gt;”,list of variables);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1C052-D99E-4492-816E-31F9F8D08816}"/>
              </a:ext>
            </a:extLst>
          </p:cNvPr>
          <p:cNvSpPr/>
          <p:nvPr/>
        </p:nvSpPr>
        <p:spPr>
          <a:xfrm>
            <a:off x="228600" y="4368738"/>
            <a:ext cx="8686800" cy="768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1"/>
                </a:solidFill>
              </a:rPr>
              <a:t>scanf</a:t>
            </a:r>
            <a:r>
              <a:rPr lang="en-IN" sz="2400" dirty="0">
                <a:solidFill>
                  <a:schemeClr val="tx1"/>
                </a:solidFill>
              </a:rPr>
              <a:t>(“&lt;control string&gt;”,argument 1, argument 2, argument 3,……….argument N);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B2192-3088-4BD9-A232-F4CB66BD129F}"/>
              </a:ext>
            </a:extLst>
          </p:cNvPr>
          <p:cNvSpPr/>
          <p:nvPr/>
        </p:nvSpPr>
        <p:spPr>
          <a:xfrm>
            <a:off x="1851102" y="5382248"/>
            <a:ext cx="5867400" cy="768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1"/>
                </a:solidFill>
              </a:rPr>
              <a:t>scanf</a:t>
            </a:r>
            <a:r>
              <a:rPr lang="en-IN" sz="2400" dirty="0">
                <a:solidFill>
                  <a:schemeClr val="tx1"/>
                </a:solidFill>
              </a:rPr>
              <a:t>(“%d %f %c %</a:t>
            </a:r>
            <a:r>
              <a:rPr lang="en-IN" sz="2400" dirty="0" err="1">
                <a:solidFill>
                  <a:schemeClr val="tx1"/>
                </a:solidFill>
              </a:rPr>
              <a:t>d”,&amp;a,&amp;b,&amp;g,&amp;t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611D8-1AFD-4528-AA8F-05D337C70F42}"/>
              </a:ext>
            </a:extLst>
          </p:cNvPr>
          <p:cNvSpPr/>
          <p:nvPr/>
        </p:nvSpPr>
        <p:spPr>
          <a:xfrm>
            <a:off x="1865970" y="2895600"/>
            <a:ext cx="5867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1"/>
                </a:solidFill>
              </a:rPr>
              <a:t>printf</a:t>
            </a:r>
            <a:r>
              <a:rPr lang="en-IN" sz="2400" dirty="0">
                <a:solidFill>
                  <a:schemeClr val="tx1"/>
                </a:solidFill>
              </a:rPr>
              <a:t>(“%d %d”,</a:t>
            </a:r>
            <a:r>
              <a:rPr lang="en-IN" sz="2400" dirty="0" err="1">
                <a:solidFill>
                  <a:schemeClr val="tx1"/>
                </a:solidFill>
              </a:rPr>
              <a:t>a,b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41438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5A4238-588E-4B02-B6E9-B69749E2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81328"/>
            <a:ext cx="8991600" cy="4525963"/>
          </a:xfrm>
        </p:spPr>
        <p:txBody>
          <a:bodyPr/>
          <a:lstStyle/>
          <a:p>
            <a:r>
              <a:rPr lang="en-IN" dirty="0"/>
              <a:t>Is used to convert data stored in the program into a text stream for give output on the monitor. </a:t>
            </a:r>
          </a:p>
          <a:p>
            <a:endParaRPr lang="en-IN" dirty="0"/>
          </a:p>
          <a:p>
            <a:r>
              <a:rPr lang="en-IN" b="1" u="sng" dirty="0" err="1"/>
              <a:t>printf</a:t>
            </a:r>
            <a:r>
              <a:rPr lang="en-IN" b="1" u="sng" dirty="0"/>
              <a:t>()- </a:t>
            </a:r>
            <a:r>
              <a:rPr lang="en-IN" dirty="0"/>
              <a:t>stands for PRINT FORMATING.</a:t>
            </a:r>
          </a:p>
          <a:p>
            <a:endParaRPr lang="en-IN" dirty="0"/>
          </a:p>
          <a:p>
            <a:r>
              <a:rPr lang="en-IN" dirty="0"/>
              <a:t>Used to display information required by the user and also to print values of the variables.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3CDE-5C22-428E-B96C-DF75EB20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printf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52919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5A4238-588E-4B02-B6E9-B69749E2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638800"/>
          </a:xfrm>
        </p:spPr>
        <p:txBody>
          <a:bodyPr>
            <a:normAutofit/>
          </a:bodyPr>
          <a:lstStyle/>
          <a:p>
            <a:r>
              <a:rPr lang="en-IN" dirty="0"/>
              <a:t>Is used to convert text stream coming from the keyboard to fata values &amp; stores them in program variables.</a:t>
            </a:r>
          </a:p>
          <a:p>
            <a:endParaRPr lang="en-IN" sz="1200" dirty="0"/>
          </a:p>
          <a:p>
            <a:r>
              <a:rPr lang="en-IN" b="1" u="sng" dirty="0" err="1"/>
              <a:t>scanf</a:t>
            </a:r>
            <a:r>
              <a:rPr lang="en-IN" b="1" u="sng" dirty="0"/>
              <a:t>()- </a:t>
            </a:r>
            <a:r>
              <a:rPr lang="en-IN" dirty="0"/>
              <a:t>stands for SCAN FORMATING.</a:t>
            </a:r>
          </a:p>
          <a:p>
            <a:endParaRPr lang="en-IN" sz="1400" dirty="0"/>
          </a:p>
          <a:p>
            <a:r>
              <a:rPr lang="en-IN" dirty="0"/>
              <a:t>Used to store formatted data from the keyboard. </a:t>
            </a:r>
          </a:p>
          <a:p>
            <a:endParaRPr lang="en-IN" sz="1400" dirty="0"/>
          </a:p>
          <a:p>
            <a:r>
              <a:rPr lang="en-IN" dirty="0"/>
              <a:t>‘&amp;’- address of operator</a:t>
            </a:r>
          </a:p>
          <a:p>
            <a:endParaRPr lang="en-IN" sz="1400" dirty="0"/>
          </a:p>
          <a:p>
            <a:r>
              <a:rPr lang="en-IN" dirty="0"/>
              <a:t>is must before variable name- it stores address of variable.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3CDE-5C22-428E-B96C-DF75EB20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IN" dirty="0" err="1"/>
              <a:t>scanf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9351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DE43C1-A36E-4F43-B9A3-F0A6747F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Integer- %d</a:t>
            </a:r>
          </a:p>
          <a:p>
            <a:r>
              <a:rPr lang="en-IN" dirty="0"/>
              <a:t>String- %s</a:t>
            </a:r>
          </a:p>
          <a:p>
            <a:r>
              <a:rPr lang="en-IN" dirty="0"/>
              <a:t>Float- %f</a:t>
            </a:r>
          </a:p>
          <a:p>
            <a:r>
              <a:rPr lang="en-IN" dirty="0"/>
              <a:t>Character-%c</a:t>
            </a:r>
          </a:p>
          <a:p>
            <a:r>
              <a:rPr lang="en-IN" dirty="0"/>
              <a:t>Long Double- %L</a:t>
            </a:r>
          </a:p>
          <a:p>
            <a:r>
              <a:rPr lang="en-IN" dirty="0"/>
              <a:t>Short/unsigned integer-%h</a:t>
            </a:r>
          </a:p>
          <a:p>
            <a:r>
              <a:rPr lang="en-IN" dirty="0"/>
              <a:t>Long/unsigned integer-%l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221D56-5755-4469-AD7E-27F392F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specifiers</a:t>
            </a:r>
          </a:p>
        </p:txBody>
      </p:sp>
    </p:spTree>
    <p:extLst>
      <p:ext uri="{BB962C8B-B14F-4D97-AF65-F5344CB8AC3E}">
        <p14:creationId xmlns:p14="http://schemas.microsoft.com/office/powerpoint/2010/main" val="235093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Program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686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3600" dirty="0"/>
          </a:p>
          <a:p>
            <a:pPr marL="109728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Set of instructions </a:t>
            </a:r>
            <a:r>
              <a:rPr lang="en-US" sz="3600" dirty="0"/>
              <a:t>that are arranged in a </a:t>
            </a:r>
            <a:r>
              <a:rPr lang="en-US" sz="3600" dirty="0">
                <a:solidFill>
                  <a:srgbClr val="FF0000"/>
                </a:solidFill>
              </a:rPr>
              <a:t>sequence</a:t>
            </a:r>
            <a:r>
              <a:rPr lang="en-US" sz="3600" dirty="0"/>
              <a:t> to guide a computer to find a </a:t>
            </a:r>
            <a:r>
              <a:rPr lang="en-US" sz="3600" dirty="0">
                <a:solidFill>
                  <a:srgbClr val="FF0000"/>
                </a:solidFill>
              </a:rPr>
              <a:t>solution</a:t>
            </a:r>
            <a:r>
              <a:rPr lang="en-US" sz="3600" dirty="0"/>
              <a:t> to a given problem.</a:t>
            </a:r>
          </a:p>
          <a:p>
            <a:pPr marL="624078" indent="-514350" algn="ctr">
              <a:buFont typeface="+mj-lt"/>
              <a:buAutoNum type="arabicPeriod"/>
            </a:pPr>
            <a:endParaRPr lang="en-US" sz="3600" dirty="0"/>
          </a:p>
          <a:p>
            <a:pPr algn="ctr">
              <a:buNone/>
            </a:pPr>
            <a:endParaRPr lang="en-US" sz="36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946313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 algn="just">
              <a:buNone/>
            </a:pPr>
            <a:endParaRPr lang="en-US" dirty="0"/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r>
              <a:rPr lang="en-US" sz="2800" dirty="0"/>
              <a:t>The process of writing a program is called </a:t>
            </a:r>
            <a:r>
              <a:rPr lang="en-US" sz="3200" b="1" dirty="0">
                <a:solidFill>
                  <a:srgbClr val="FF0000"/>
                </a:solidFill>
              </a:rPr>
              <a:t>Programming. </a:t>
            </a:r>
          </a:p>
          <a:p>
            <a:pPr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Programming</a:t>
            </a:r>
            <a:br>
              <a:rPr lang="en-US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06183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Source Code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09600" y="1295400"/>
            <a:ext cx="7696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3200" dirty="0"/>
          </a:p>
          <a:p>
            <a:pPr marL="109728" indent="0" algn="just">
              <a:buNone/>
            </a:pPr>
            <a:r>
              <a:rPr lang="en-US" sz="3200" dirty="0"/>
              <a:t>The programmer writes a set of instructions (program) using a specific programming language. Such instructions are called </a:t>
            </a:r>
            <a:r>
              <a:rPr lang="en-US" sz="3200" b="1" dirty="0">
                <a:solidFill>
                  <a:srgbClr val="FF0000"/>
                </a:solidFill>
              </a:rPr>
              <a:t>source code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</a:p>
          <a:p>
            <a:pPr algn="just">
              <a:buNone/>
            </a:pPr>
            <a:endParaRPr lang="en-US" sz="3200" dirty="0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781187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791200" y="6407944"/>
            <a:ext cx="3200400" cy="365125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Aakanksha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Chopra, Asst. Professor(IT)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Compiler</a:t>
            </a:r>
            <a:br>
              <a:rPr lang="en-US" sz="4400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874455"/>
            <a:ext cx="838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2678" indent="-742950" algn="just">
              <a:buFont typeface="+mj-lt"/>
              <a:buAutoNum type="arabicPeriod"/>
            </a:pPr>
            <a:r>
              <a:rPr lang="en-US" sz="2800" dirty="0"/>
              <a:t>Convertor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/>
          </a:p>
          <a:p>
            <a:pPr marL="852678" indent="-742950" algn="just">
              <a:buFont typeface="+mj-lt"/>
              <a:buAutoNum type="arabicPeriod"/>
            </a:pPr>
            <a:r>
              <a:rPr lang="en-US" sz="2800" dirty="0"/>
              <a:t>Converts</a:t>
            </a:r>
            <a:r>
              <a:rPr lang="en-US" sz="2800" dirty="0">
                <a:solidFill>
                  <a:srgbClr val="FF0000"/>
                </a:solidFill>
              </a:rPr>
              <a:t> source code </a:t>
            </a:r>
            <a:r>
              <a:rPr lang="en-US" sz="2800" dirty="0"/>
              <a:t>to</a:t>
            </a:r>
            <a:r>
              <a:rPr lang="en-US" sz="2800" dirty="0">
                <a:solidFill>
                  <a:srgbClr val="FF0000"/>
                </a:solidFill>
              </a:rPr>
              <a:t> machine readable language or 0/1 in one go.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800" dirty="0"/>
              <a:t>Converts</a:t>
            </a:r>
            <a:r>
              <a:rPr lang="en-US" sz="2800" dirty="0">
                <a:solidFill>
                  <a:srgbClr val="FF0000"/>
                </a:solidFill>
              </a:rPr>
              <a:t> High -level programming language </a:t>
            </a:r>
            <a:r>
              <a:rPr lang="en-US" sz="2800" dirty="0"/>
              <a:t>to</a:t>
            </a:r>
            <a:r>
              <a:rPr lang="en-US" sz="2800" dirty="0">
                <a:solidFill>
                  <a:srgbClr val="FF0000"/>
                </a:solidFill>
              </a:rPr>
              <a:t> low-level programming language.</a:t>
            </a:r>
          </a:p>
          <a:p>
            <a:pPr marL="852678" indent="-742950" algn="just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marL="852678" indent="-742950" algn="just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Object Code- </a:t>
            </a:r>
            <a:r>
              <a:rPr lang="en-US" sz="2800" dirty="0"/>
              <a:t>Resultant code is converted from source code to binary is called </a:t>
            </a:r>
            <a:r>
              <a:rPr lang="en-US" sz="2800" dirty="0">
                <a:solidFill>
                  <a:srgbClr val="FF0000"/>
                </a:solidFill>
              </a:rPr>
              <a:t>OBJECT CODE</a:t>
            </a:r>
          </a:p>
          <a:p>
            <a:pPr marL="852678" indent="-742950" algn="just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3600" dirty="0"/>
          </a:p>
          <a:p>
            <a:pPr algn="just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8605533"/>
      </p:ext>
    </p:extLst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4507</TotalTime>
  <Words>1813</Words>
  <Application>Microsoft Office PowerPoint</Application>
  <PresentationFormat>On-screen Show (4:3)</PresentationFormat>
  <Paragraphs>351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Lucida Sans Unicode</vt:lpstr>
      <vt:lpstr>Verdana</vt:lpstr>
      <vt:lpstr>Wingdings 2</vt:lpstr>
      <vt:lpstr>Wingdings 3</vt:lpstr>
      <vt:lpstr>Concourse</vt:lpstr>
      <vt:lpstr>An Introduction To C Programming</vt:lpstr>
      <vt:lpstr> Basic Concepts   Background</vt:lpstr>
      <vt:lpstr>Hardware </vt:lpstr>
      <vt:lpstr>Software </vt:lpstr>
      <vt:lpstr>PowerPoint Presentation</vt:lpstr>
      <vt:lpstr>Program </vt:lpstr>
      <vt:lpstr>Programming </vt:lpstr>
      <vt:lpstr>Source Code </vt:lpstr>
      <vt:lpstr>Compiler </vt:lpstr>
      <vt:lpstr>Interpreter </vt:lpstr>
      <vt:lpstr>Linker </vt:lpstr>
      <vt:lpstr> LOADER </vt:lpstr>
      <vt:lpstr>PowerPoint Presentation</vt:lpstr>
      <vt:lpstr>PowerPoint Presentation</vt:lpstr>
      <vt:lpstr>PowerPoint Presentation</vt:lpstr>
      <vt:lpstr>PowerPoint Presentation</vt:lpstr>
      <vt:lpstr>INTRODUCTION  TO C PROGRAMMING</vt:lpstr>
      <vt:lpstr>PowerPoint Presentation</vt:lpstr>
      <vt:lpstr>PowerPoint Presentation</vt:lpstr>
      <vt:lpstr>C is called Middle Level Language</vt:lpstr>
      <vt:lpstr>PowerPoint Presentation</vt:lpstr>
      <vt:lpstr>PowerPoint Presentation</vt:lpstr>
      <vt:lpstr>PowerPoint Presentation</vt:lpstr>
      <vt:lpstr>‘C’ is so popular because it is reliable, simple, &amp; easy to use, &amp; also need on different platforms, therefore there are only few computer architecture on which a ‘C’ complier does not exists. </vt:lpstr>
      <vt:lpstr>C’s Character Set</vt:lpstr>
      <vt:lpstr>Identifiers</vt:lpstr>
      <vt:lpstr>Rules for Identifier Name</vt:lpstr>
      <vt:lpstr>Keywords in C</vt:lpstr>
      <vt:lpstr>Datatypes in C</vt:lpstr>
      <vt:lpstr>Cont…</vt:lpstr>
      <vt:lpstr>Cont….</vt:lpstr>
      <vt:lpstr>Cont.. </vt:lpstr>
      <vt:lpstr>Variables</vt:lpstr>
      <vt:lpstr>Rules for Variables</vt:lpstr>
      <vt:lpstr>PowerPoint Presentation</vt:lpstr>
      <vt:lpstr> Declaring Variables (Var.) </vt:lpstr>
      <vt:lpstr> Initializing Variables (Var.) </vt:lpstr>
      <vt:lpstr>Constants</vt:lpstr>
      <vt:lpstr>Syntax error- compile time error </vt:lpstr>
      <vt:lpstr>  Semantic Error/Logical Error- run time error </vt:lpstr>
      <vt:lpstr>Block structured language</vt:lpstr>
      <vt:lpstr>PowerPoint Presentation</vt:lpstr>
      <vt:lpstr>PowerPoint Presentation</vt:lpstr>
      <vt:lpstr>PowerPoint Presentation</vt:lpstr>
      <vt:lpstr>Compilation before Execution</vt:lpstr>
      <vt:lpstr>Streams</vt:lpstr>
      <vt:lpstr>STRUCTURE OF ‘C’ PROGRAM</vt:lpstr>
      <vt:lpstr>Header Files</vt:lpstr>
      <vt:lpstr>Program requirements</vt:lpstr>
      <vt:lpstr>Input/ Output Statement in C</vt:lpstr>
      <vt:lpstr>printf()</vt:lpstr>
      <vt:lpstr>scanf()</vt:lpstr>
      <vt:lpstr>Access specifiers</vt:lpstr>
    </vt:vector>
  </TitlesOfParts>
  <Company>jims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aakankshac</dc:creator>
  <cp:lastModifiedBy>Aakanksha Chopra</cp:lastModifiedBy>
  <cp:revision>511</cp:revision>
  <dcterms:created xsi:type="dcterms:W3CDTF">2013-01-17T06:51:31Z</dcterms:created>
  <dcterms:modified xsi:type="dcterms:W3CDTF">2021-12-14T05:48:10Z</dcterms:modified>
</cp:coreProperties>
</file>